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  <p:sldMasterId id="2147483679" r:id="rId5"/>
    <p:sldMasterId id="2147483680" r:id="rId6"/>
  </p:sldMasterIdLst>
  <p:notesMasterIdLst>
    <p:notesMasterId r:id="rId27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D181D3-24CC-2C37-8F82-52C83AAF7F39}" v="1" dt="2022-07-21T04:39:22.282"/>
  </p1510:revLst>
</p1510:revInfo>
</file>

<file path=ppt/tableStyles.xml><?xml version="1.0" encoding="utf-8"?>
<a:tblStyleLst xmlns:a="http://schemas.openxmlformats.org/drawingml/2006/main" def="{2F8DB830-4B17-4E67-B82F-4C720A371C25}">
  <a:tblStyle styleId="{2F8DB830-4B17-4E67-B82F-4C720A371C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 Sarina [Southern River College]" userId="S::sarina.watson@education.wa.edu.au::7f2b4663-0468-4605-9163-1ba4158276d8" providerId="AD" clId="Web-{90D181D3-24CC-2C37-8F82-52C83AAF7F39}"/>
    <pc:docChg chg="modSld">
      <pc:chgData name="COOPER Sarina [Southern River College]" userId="S::sarina.watson@education.wa.edu.au::7f2b4663-0468-4605-9163-1ba4158276d8" providerId="AD" clId="Web-{90D181D3-24CC-2C37-8F82-52C83AAF7F39}" dt="2022-07-21T04:39:22.282" v="0" actId="1076"/>
      <pc:docMkLst>
        <pc:docMk/>
      </pc:docMkLst>
      <pc:sldChg chg="modSp">
        <pc:chgData name="COOPER Sarina [Southern River College]" userId="S::sarina.watson@education.wa.edu.au::7f2b4663-0468-4605-9163-1ba4158276d8" providerId="AD" clId="Web-{90D181D3-24CC-2C37-8F82-52C83AAF7F39}" dt="2022-07-21T04:39:22.282" v="0" actId="1076"/>
        <pc:sldMkLst>
          <pc:docMk/>
          <pc:sldMk cId="0" sldId="274"/>
        </pc:sldMkLst>
        <pc:spChg chg="mod">
          <ac:chgData name="COOPER Sarina [Southern River College]" userId="S::sarina.watson@education.wa.edu.au::7f2b4663-0468-4605-9163-1ba4158276d8" providerId="AD" clId="Web-{90D181D3-24CC-2C37-8F82-52C83AAF7F39}" dt="2022-07-21T04:39:22.282" v="0" actId="1076"/>
          <ac:spMkLst>
            <pc:docMk/>
            <pc:sldMk cId="0" sldId="274"/>
            <ac:spMk id="37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5c344e20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5c344e20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5c344e20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5c344e20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5c344e2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5c344e2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36a71ac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36a71ac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403ad149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403ad149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403ad14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403ad14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36a71ac8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36a71ac8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e5c105c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e5c105ce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403ad149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403ad149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403ad149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403ad149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11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" name="Google Shape;62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7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8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19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20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21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22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23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26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27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8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9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30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31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32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33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9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0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sfRjHTqn7m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c.net.au/news/2018-09-18/cultural-burning-before-and-after-the-tathra-bushfire/1025802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 amt="64000"/>
          </a:blip>
          <a:srcRect t="21875" b="21875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2" name="Google Shape;192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ABORIGINAL FIRE MANAGEMENT </a:t>
            </a:r>
            <a:endParaRPr sz="6000"/>
          </a:p>
        </p:txBody>
      </p:sp>
      <p:sp>
        <p:nvSpPr>
          <p:cNvPr id="193" name="Google Shape;193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We will explain how the use of fire by traditional Aboriginal people affects ecosystems.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7366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We will describe the burning practices by traditional Aboriginal people.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We will use local examples of how ecosystems benefit from fire.</a:t>
            </a:r>
            <a:endParaRPr/>
          </a:p>
        </p:txBody>
      </p:sp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We will explain how the use of fire by traditional Aboriginal people affects ecosystems.</a:t>
            </a:r>
            <a:endParaRPr sz="3200">
              <a:solidFill>
                <a:srgbClr val="FFFFFF"/>
              </a:solidFill>
            </a:endParaRPr>
          </a:p>
        </p:txBody>
      </p:sp>
      <p:graphicFrame>
        <p:nvGraphicFramePr>
          <p:cNvPr id="283" name="Google Shape;283;p43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4" name="Google Shape;284;p43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5" name="Google Shape;285;p43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32922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Noongar people have lived in the south-west of Western Australia for over 45,000 years.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 Noongar country there are 14 different areas with 14 different language groups.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Name one Noongar area on the map.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1" name="Google Shape;291;p4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FFFF"/>
                </a:solidFill>
              </a:rPr>
              <a:t>We will explain how the use of fire by traditional Aboriginal people affects ecosystems.</a:t>
            </a:r>
            <a:endParaRPr sz="1200"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325" y="831850"/>
            <a:ext cx="4832675" cy="410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FFFF"/>
                </a:solidFill>
              </a:rPr>
              <a:t>We will explain how the use of fire by traditional Aboriginal people affects ecosystems.</a:t>
            </a:r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84750" y="748150"/>
            <a:ext cx="6234600" cy="22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highlight>
                  <a:srgbClr val="FFFFFF"/>
                </a:highlight>
              </a:rPr>
              <a:t>For the last 50,000 years, Australia’s Indigenous communities care for count</a:t>
            </a:r>
            <a:r>
              <a:rPr lang="en-GB" sz="1400"/>
              <a:t>ry </a:t>
            </a:r>
            <a:r>
              <a:rPr lang="en-GB" sz="1400" i="1"/>
              <a:t>(Boodja/Booja) </a:t>
            </a:r>
            <a:r>
              <a:rPr lang="en-GB" sz="1400"/>
              <a:t>b</a:t>
            </a:r>
            <a:r>
              <a:rPr lang="en-GB" sz="1400">
                <a:highlight>
                  <a:srgbClr val="FFFFFF"/>
                </a:highlight>
              </a:rPr>
              <a:t>y using fire </a:t>
            </a:r>
            <a:r>
              <a:rPr lang="en-GB" sz="1400" i="1">
                <a:highlight>
                  <a:srgbClr val="FFFFFF"/>
                </a:highlight>
              </a:rPr>
              <a:t>(Karla) </a:t>
            </a:r>
            <a:r>
              <a:rPr lang="en-GB" sz="1400">
                <a:highlight>
                  <a:srgbClr val="FFFFFF"/>
                </a:highlight>
              </a:rPr>
              <a:t>to manage plant growth and animal populations. </a:t>
            </a:r>
            <a:endParaRPr sz="1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highlight>
                  <a:srgbClr val="FFFFFF"/>
                </a:highlight>
              </a:rPr>
              <a:t>Traditional burning methods called fire stick farming </a:t>
            </a:r>
            <a:r>
              <a:rPr lang="en-GB" sz="1400" i="1">
                <a:highlight>
                  <a:srgbClr val="FFFFFF"/>
                </a:highlight>
              </a:rPr>
              <a:t>(Karlmarta /Karlmoorl) </a:t>
            </a:r>
            <a:r>
              <a:rPr lang="en-GB" sz="1400">
                <a:highlight>
                  <a:srgbClr val="FFFFFF"/>
                </a:highlight>
              </a:rPr>
              <a:t>was used to create regular low intesity₁ fires. </a:t>
            </a:r>
            <a:endParaRPr sz="1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highlight>
                  <a:srgbClr val="FFFFFF"/>
                </a:highlight>
              </a:rPr>
              <a:t>Aboriginal people move through the bush</a:t>
            </a:r>
            <a:r>
              <a:rPr lang="en-GB" sz="1400" i="1">
                <a:highlight>
                  <a:srgbClr val="FFFFFF"/>
                </a:highlight>
              </a:rPr>
              <a:t> (marlak) </a:t>
            </a:r>
            <a:r>
              <a:rPr lang="en-GB" sz="1400">
                <a:highlight>
                  <a:srgbClr val="FFFFFF"/>
                </a:highlight>
              </a:rPr>
              <a:t>with a fire stick to clear specific scrub, trees and bushland areas with fire in a mosaic pattern every three to four years. </a:t>
            </a:r>
            <a:endParaRPr sz="1400">
              <a:highlight>
                <a:srgbClr val="FFFFFF"/>
              </a:highlight>
            </a:endParaRPr>
          </a:p>
        </p:txBody>
      </p:sp>
      <p:graphicFrame>
        <p:nvGraphicFramePr>
          <p:cNvPr id="299" name="Google Shape;299;p45"/>
          <p:cNvGraphicFramePr/>
          <p:nvPr/>
        </p:nvGraphicFramePr>
        <p:xfrm>
          <a:off x="6875000" y="61405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Using the pictures, what is the difference between low intensity and high intensity fires?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00" y="3650569"/>
            <a:ext cx="2134475" cy="14229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1" name="Google Shape;301;p45"/>
          <p:cNvGraphicFramePr/>
          <p:nvPr/>
        </p:nvGraphicFramePr>
        <p:xfrm>
          <a:off x="6815250" y="42268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small, prescribed burns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2" name="Google Shape;302;p45"/>
          <p:cNvPicPr preferRelativeResize="0"/>
          <p:nvPr/>
        </p:nvPicPr>
        <p:blipFill rotWithShape="1">
          <a:blip r:embed="rId4">
            <a:alphaModFix/>
          </a:blip>
          <a:srcRect l="14434" t="10329"/>
          <a:stretch/>
        </p:blipFill>
        <p:spPr>
          <a:xfrm>
            <a:off x="2749700" y="3650575"/>
            <a:ext cx="1982750" cy="13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 rotWithShape="1">
          <a:blip r:embed="rId5">
            <a:alphaModFix/>
          </a:blip>
          <a:srcRect l="20961" b="8625"/>
          <a:stretch/>
        </p:blipFill>
        <p:spPr>
          <a:xfrm>
            <a:off x="4852050" y="3419126"/>
            <a:ext cx="1843600" cy="15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/>
        </p:nvSpPr>
        <p:spPr>
          <a:xfrm>
            <a:off x="507425" y="3286775"/>
            <a:ext cx="2142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>
                <a:latin typeface="Century Gothic"/>
                <a:ea typeface="Century Gothic"/>
                <a:cs typeface="Century Gothic"/>
                <a:sym typeface="Century Gothic"/>
              </a:rPr>
              <a:t>Karlmarta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farming methods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45"/>
          <p:cNvSpPr txBox="1"/>
          <p:nvPr/>
        </p:nvSpPr>
        <p:spPr>
          <a:xfrm>
            <a:off x="2767800" y="3286725"/>
            <a:ext cx="1843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Low intensity fire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4852100" y="3071125"/>
            <a:ext cx="1843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High intensity fire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400" y="2163400"/>
            <a:ext cx="2019850" cy="1955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FFFF"/>
                </a:solidFill>
              </a:rPr>
              <a:t>We will explain how the use of fire by traditional Aboriginal people affects ecosystems.</a:t>
            </a:r>
            <a:endParaRPr/>
          </a:p>
        </p:txBody>
      </p:sp>
      <p:graphicFrame>
        <p:nvGraphicFramePr>
          <p:cNvPr id="313" name="Google Shape;313;p46"/>
          <p:cNvGraphicFramePr/>
          <p:nvPr/>
        </p:nvGraphicFramePr>
        <p:xfrm>
          <a:off x="6616650" y="956925"/>
          <a:ext cx="2142625" cy="120390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was one effect on the land of traditional firestick farming?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4" name="Google Shape;314;p46" descr="Created to support Geography GE3-2: examination of how people, including Aboriginal and Torres Strait Islander Peoples, have influenced each country’s environmental characteristics eg land clearing." title="Firestick Farming - Stage 3 Geograph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25" y="747250"/>
            <a:ext cx="5746126" cy="4309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5" name="Google Shape;315;p46"/>
          <p:cNvGraphicFramePr/>
          <p:nvPr/>
        </p:nvGraphicFramePr>
        <p:xfrm>
          <a:off x="6537015" y="38465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Three minute video with an example from Eastern States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FFFF"/>
                </a:solidFill>
              </a:rPr>
              <a:t>We will explain how the use of fire by traditional Aboriginal people affects ecosystems.</a:t>
            </a:r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body" idx="2"/>
          </p:nvPr>
        </p:nvSpPr>
        <p:spPr>
          <a:xfrm>
            <a:off x="438900" y="737750"/>
            <a:ext cx="5182500" cy="42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 the Perth region, Aboriginal people used knowledgeable fire stick farming as a traditional method to manage the bush in the following areas.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South West Boojarah, Whadjuk and Ballardong.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Bush </a:t>
            </a:r>
            <a:r>
              <a:rPr lang="en-GB" sz="1600" i="1">
                <a:solidFill>
                  <a:schemeClr val="dk1"/>
                </a:solidFill>
              </a:rPr>
              <a:t>(</a:t>
            </a:r>
            <a:r>
              <a:rPr lang="en-GB" sz="1600" i="1">
                <a:solidFill>
                  <a:schemeClr val="dk1"/>
                </a:solidFill>
                <a:highlight>
                  <a:srgbClr val="FFFFFF"/>
                </a:highlight>
              </a:rPr>
              <a:t>marlak) </a:t>
            </a:r>
            <a:r>
              <a:rPr lang="en-GB" sz="1600">
                <a:solidFill>
                  <a:schemeClr val="dk1"/>
                </a:solidFill>
              </a:rPr>
              <a:t>burnt with the firestick method changed from thick unmanageable bushland into productive grassland and heathland.</a:t>
            </a:r>
            <a:endParaRPr sz="1600"/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400" y="1715834"/>
            <a:ext cx="3155926" cy="321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 rotWithShape="1">
          <a:blip r:embed="rId4">
            <a:alphaModFix/>
          </a:blip>
          <a:srcRect l="26215" t="28145"/>
          <a:stretch/>
        </p:blipFill>
        <p:spPr>
          <a:xfrm>
            <a:off x="542874" y="3553700"/>
            <a:ext cx="2157926" cy="14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9153" y="3579675"/>
            <a:ext cx="2031273" cy="1354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5" name="Google Shape;325;p47"/>
          <p:cNvGraphicFramePr/>
          <p:nvPr/>
        </p:nvGraphicFramePr>
        <p:xfrm>
          <a:off x="6685300" y="61405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the difference between the photos of thick bush and grassland?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FFFF"/>
                </a:solidFill>
              </a:rPr>
              <a:t>We will explain how the use of fire by traditional Aboriginal people affects ecosystems.</a:t>
            </a:r>
            <a:endParaRPr/>
          </a:p>
        </p:txBody>
      </p:sp>
      <p:sp>
        <p:nvSpPr>
          <p:cNvPr id="331" name="Google Shape;331;p48"/>
          <p:cNvSpPr txBox="1">
            <a:spLocks noGrp="1"/>
          </p:cNvSpPr>
          <p:nvPr>
            <p:ph type="body" idx="2"/>
          </p:nvPr>
        </p:nvSpPr>
        <p:spPr>
          <a:xfrm>
            <a:off x="436425" y="721525"/>
            <a:ext cx="6723000" cy="31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Regular firestick farming had a positive effect on the ecosystem.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/>
              <a:t>Plants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New seeds and shoots regrew in cleared areas.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Banksia </a:t>
            </a:r>
            <a:r>
              <a:rPr lang="en-GB" sz="1400" i="1"/>
              <a:t>(mangatj </a:t>
            </a:r>
            <a:r>
              <a:rPr lang="en-GB" sz="1400"/>
              <a:t>seeds only grew after fires.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Burnt plants and ash increase nutrients in the soil for plants to grow.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Soil becomes fertile for bush food such as potatoes.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Animals 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Native animal populations increased as a result of new shoot growth.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 wide range of animals moved into new area due to space and new food in grassland.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Safety 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Reduced the buildup of leaf litter, which causes dangerous high severity fires.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32" name="Google Shape;332;p48"/>
          <p:cNvGraphicFramePr/>
          <p:nvPr/>
        </p:nvGraphicFramePr>
        <p:xfrm>
          <a:off x="6875000" y="385450"/>
          <a:ext cx="2142625" cy="187446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would happen to country if there was no firestick farming over time?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your answer refer to plants, animals or safety.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312" y="4126293"/>
            <a:ext cx="1317473" cy="9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550" y="4111649"/>
            <a:ext cx="1201875" cy="93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0650" y="2248375"/>
            <a:ext cx="1905025" cy="28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/>
          <p:nvPr/>
        </p:nvSpPr>
        <p:spPr>
          <a:xfrm>
            <a:off x="4862575" y="3669150"/>
            <a:ext cx="1415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Leaf litter, bark and plant material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8"/>
          <p:cNvSpPr txBox="1"/>
          <p:nvPr/>
        </p:nvSpPr>
        <p:spPr>
          <a:xfrm>
            <a:off x="3489525" y="3669150"/>
            <a:ext cx="13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New growth after a traditional fire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FFFF"/>
                </a:solidFill>
              </a:rPr>
              <a:t>We will explain how the use of fire by traditional Aboriginal people affects ecosystems.</a:t>
            </a:r>
            <a:endParaRPr/>
          </a:p>
        </p:txBody>
      </p:sp>
      <p:sp>
        <p:nvSpPr>
          <p:cNvPr id="343" name="Google Shape;343;p4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Does fire stick farming use high intensity or low intensity fire practices?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 How do Aboriginal people use a fire stick </a:t>
            </a:r>
            <a:r>
              <a:rPr lang="en-GB" sz="1600" i="1"/>
              <a:t>(</a:t>
            </a:r>
            <a:r>
              <a:rPr lang="en-GB" sz="1600" i="1">
                <a:solidFill>
                  <a:schemeClr val="dk1"/>
                </a:solidFill>
                <a:highlight>
                  <a:schemeClr val="lt1"/>
                </a:highlight>
              </a:rPr>
              <a:t>Karlmarta /Karlmoorl)</a:t>
            </a:r>
            <a:r>
              <a:rPr lang="en-GB" sz="1600"/>
              <a:t> to create a fire. 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Give one positive effect on fire stick farming for the following parts of the ecosystem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</a:rPr>
              <a:t>Plants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</a:rPr>
              <a:t>Animals 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</a:rPr>
              <a:t>Safety 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sz="1600"/>
          </a:p>
        </p:txBody>
      </p:sp>
      <p:graphicFrame>
        <p:nvGraphicFramePr>
          <p:cNvPr id="344" name="Google Shape;344;p49"/>
          <p:cNvGraphicFramePr/>
          <p:nvPr/>
        </p:nvGraphicFramePr>
        <p:xfrm>
          <a:off x="6861950" y="26605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Did fire stick farming create dangerous fires?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5" name="Google Shape;345;p49"/>
          <p:cNvSpPr/>
          <p:nvPr/>
        </p:nvSpPr>
        <p:spPr>
          <a:xfrm>
            <a:off x="552550" y="858538"/>
            <a:ext cx="58968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Answer the following questions in full sentences.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46" name="Google Shape;346;p49"/>
          <p:cNvGraphicFramePr/>
          <p:nvPr/>
        </p:nvGraphicFramePr>
        <p:xfrm>
          <a:off x="6807295" y="1459700"/>
          <a:ext cx="2197275" cy="341601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9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Traditional burning methods called fire stick farming </a:t>
                      </a:r>
                      <a:r>
                        <a:rPr lang="en-GB" sz="900" i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(Karlmarta /Karlmoorl) 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was used to create regular low intesity₁ fires. 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Bush </a:t>
                      </a:r>
                      <a:r>
                        <a:rPr lang="en-GB" sz="900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</a:t>
                      </a:r>
                      <a:r>
                        <a:rPr lang="en-GB" sz="900" i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marlak) 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burnt with the firestick method changed from thick unmanageable bushland into productive grassland and heathland.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Plants: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New seeds and shoots regrew in cleared areas and ash helps new plants grow. 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Animals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 Native animal populations 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increased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Safety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 Reduced the buildup of leaf litter.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FFFF"/>
                </a:solidFill>
              </a:rPr>
              <a:t>We will explain how the use of fire by traditional Aboriginal people affects ecosystems.</a:t>
            </a:r>
            <a:endParaRPr/>
          </a:p>
        </p:txBody>
      </p:sp>
      <p:sp>
        <p:nvSpPr>
          <p:cNvPr id="352" name="Google Shape;352;p5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47052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Currently, Western Australia’s prescribed burns are managed by the Department of Biodiversity, Conservation and Attractions (DBCA) and Parks and Wildlife services (government).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Prescribed burns occur in Autumn and Winter when the weather is cooler.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</a:rPr>
              <a:t>Prescribed burns use a similar method of low intensity fire but are not conducted using Aboriginal fire stick knowledge. 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53" name="Google Shape;353;p50"/>
          <p:cNvGraphicFramePr/>
          <p:nvPr/>
        </p:nvGraphicFramePr>
        <p:xfrm>
          <a:off x="6841150" y="119562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are prescribed burns not carried out in summer?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100" y="2389900"/>
            <a:ext cx="3413000" cy="21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FFFF"/>
                </a:solidFill>
              </a:rPr>
              <a:t>We will explain how the use of fire by traditional Aboriginal people affects ecosystems.</a:t>
            </a:r>
            <a:endParaRPr/>
          </a:p>
        </p:txBody>
      </p:sp>
      <p:sp>
        <p:nvSpPr>
          <p:cNvPr id="360" name="Google Shape;360;p51"/>
          <p:cNvSpPr txBox="1">
            <a:spLocks noGrp="1"/>
          </p:cNvSpPr>
          <p:nvPr>
            <p:ph type="body" idx="2"/>
          </p:nvPr>
        </p:nvSpPr>
        <p:spPr>
          <a:xfrm>
            <a:off x="498775" y="679950"/>
            <a:ext cx="6227400" cy="4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Aboriginal people have a very knowledgeable understanding of country, plants and animals. They manage the ecosystem with fire stick farming in a very effective way. This benefits plant growth and animal population increase.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</a:rPr>
              <a:t>Plants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New seeds and shoots regrew in cleared areas.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Banksia </a:t>
            </a:r>
            <a:r>
              <a:rPr lang="en-GB" sz="1300" i="1">
                <a:solidFill>
                  <a:schemeClr val="dk1"/>
                </a:solidFill>
              </a:rPr>
              <a:t>mangatj </a:t>
            </a:r>
            <a:r>
              <a:rPr lang="en-GB" sz="1300">
                <a:solidFill>
                  <a:schemeClr val="dk1"/>
                </a:solidFill>
              </a:rPr>
              <a:t>seeds only grew after fires.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Burnt plants and ash increase nutrients in the soil for plants to growth.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Soil becomes fertile for bush food such as potatoes. 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dk1"/>
                </a:solidFill>
              </a:rPr>
              <a:t>Animals 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Native animal populations increased as a result of new shoot growth.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A wide range of animals moved into new area due to space and new food in grassland. 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dk1"/>
                </a:solidFill>
              </a:rPr>
              <a:t>Safety 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Reduced the buildup of leaf litter, which causes dangerous high severity fires. 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graphicFrame>
        <p:nvGraphicFramePr>
          <p:cNvPr id="361" name="Google Shape;361;p51"/>
          <p:cNvGraphicFramePr/>
          <p:nvPr/>
        </p:nvGraphicFramePr>
        <p:xfrm>
          <a:off x="6860400" y="32250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could be some issues in the ecosystem if fire stick farming is not carried out every 3 to 4 years?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375" y="4315600"/>
            <a:ext cx="1032922" cy="71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1"/>
          <p:cNvSpPr txBox="1"/>
          <p:nvPr/>
        </p:nvSpPr>
        <p:spPr>
          <a:xfrm>
            <a:off x="6726175" y="4570775"/>
            <a:ext cx="1415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Leaf litter, bark and plant material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4156775" y="4570775"/>
            <a:ext cx="13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New growth after a traditional fire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5" name="Google Shape;365;p51"/>
          <p:cNvPicPr preferRelativeResize="0"/>
          <p:nvPr/>
        </p:nvPicPr>
        <p:blipFill rotWithShape="1">
          <a:blip r:embed="rId4">
            <a:alphaModFix/>
          </a:blip>
          <a:srcRect l="26215" t="28145"/>
          <a:stretch/>
        </p:blipFill>
        <p:spPr>
          <a:xfrm>
            <a:off x="7032825" y="1670250"/>
            <a:ext cx="1970200" cy="128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816" y="3078875"/>
            <a:ext cx="1970197" cy="13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1176" y="4315600"/>
            <a:ext cx="982825" cy="7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FFFF"/>
                </a:solidFill>
              </a:rPr>
              <a:t>We will explain how the use of fire by traditional Aboriginal people affects ecosystems.</a:t>
            </a:r>
            <a:endParaRPr/>
          </a:p>
        </p:txBody>
      </p:sp>
      <p:sp>
        <p:nvSpPr>
          <p:cNvPr id="373" name="Google Shape;373;p52"/>
          <p:cNvSpPr txBox="1">
            <a:spLocks noGrp="1"/>
          </p:cNvSpPr>
          <p:nvPr>
            <p:ph type="body" idx="2"/>
          </p:nvPr>
        </p:nvSpPr>
        <p:spPr>
          <a:xfrm>
            <a:off x="552550" y="1666093"/>
            <a:ext cx="61737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https://www.abc.net.au/news/2018-09-18/cultural-burning-before-and-after-the-tathra-bushfire/10258024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4" name="Google Shape;374;p52"/>
          <p:cNvSpPr/>
          <p:nvPr/>
        </p:nvSpPr>
        <p:spPr>
          <a:xfrm>
            <a:off x="552550" y="716975"/>
            <a:ext cx="6173700" cy="10182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Watch the following 10 minute video from ABC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Write a paragraph about how fire stick farming has a positive effect on the ecosystem.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5" name="Google Shape;375;p52"/>
          <p:cNvPicPr preferRelativeResize="0"/>
          <p:nvPr/>
        </p:nvPicPr>
        <p:blipFill rotWithShape="1">
          <a:blip r:embed="rId4">
            <a:alphaModFix/>
          </a:blip>
          <a:srcRect l="24271"/>
          <a:stretch/>
        </p:blipFill>
        <p:spPr>
          <a:xfrm>
            <a:off x="613077" y="2416450"/>
            <a:ext cx="3479751" cy="2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9500" y="2742825"/>
            <a:ext cx="4748626" cy="1904225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5175" y="303625"/>
            <a:ext cx="2112950" cy="21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99" name="Google Shape;199;p35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0" name="Google Shape;200;p35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1" name="Google Shape;201;p35"/>
          <p:cNvGraphicFramePr/>
          <p:nvPr/>
        </p:nvGraphicFramePr>
        <p:xfrm>
          <a:off x="586550" y="253157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2" name="Google Shape;202;p35"/>
          <p:cNvGraphicFramePr/>
          <p:nvPr/>
        </p:nvGraphicFramePr>
        <p:xfrm>
          <a:off x="586550" y="31772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3" name="Google Shape;203;p35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4" name="Google Shape;204;p35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5" name="Google Shape;205;p35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6" name="Google Shape;206;p35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>
            <a:spLocks noGrp="1"/>
          </p:cNvSpPr>
          <p:nvPr>
            <p:ph type="body" idx="1"/>
          </p:nvPr>
        </p:nvSpPr>
        <p:spPr>
          <a:xfrm>
            <a:off x="532075" y="2840300"/>
            <a:ext cx="56943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We will describe the burning practices by traditional Aboriginal people.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We will use local examples of how ecosystems benefit from fire.</a:t>
            </a:r>
            <a:endParaRPr/>
          </a:p>
        </p:txBody>
      </p:sp>
      <p:sp>
        <p:nvSpPr>
          <p:cNvPr id="383" name="Google Shape;383;p53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FFFFFF"/>
                </a:solidFill>
              </a:rPr>
              <a:t>We will explain how the use of fire by traditional Aboriginal people affects ecosystems.</a:t>
            </a:r>
            <a:endParaRPr/>
          </a:p>
        </p:txBody>
      </p:sp>
      <p:graphicFrame>
        <p:nvGraphicFramePr>
          <p:cNvPr id="384" name="Google Shape;384;p53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/>
        </p:nvSpPr>
        <p:spPr>
          <a:xfrm>
            <a:off x="519550" y="684850"/>
            <a:ext cx="41334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Draw two individual food chains from this food web.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 one producer in this food web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 one primary consumer in this food web.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t="8533"/>
          <a:stretch/>
        </p:blipFill>
        <p:spPr>
          <a:xfrm>
            <a:off x="4572000" y="373062"/>
            <a:ext cx="4133450" cy="42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PRODUCERS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>
                <a:solidFill>
                  <a:srgbClr val="0B5394"/>
                </a:solidFill>
              </a:rPr>
              <a:t>PRODUCE THEIR OWN FOOD</a:t>
            </a:r>
            <a:endParaRPr sz="36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PRIMARY CONSUMERS 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EAT PRODUCERS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DETRIVORE 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FEEDS OF DEAD MATERIAL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3332700" cy="44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What Impact does introducing the cane toad have on the kookaburra and snake.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Cane toads are extremely poisonous – predators who attempt to eat them will usually become very ill and in some cases die.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3" name="Google Shape;233;p40"/>
          <p:cNvSpPr/>
          <p:nvPr/>
        </p:nvSpPr>
        <p:spPr>
          <a:xfrm>
            <a:off x="4528800" y="1868375"/>
            <a:ext cx="1379700" cy="827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550" y="2534700"/>
            <a:ext cx="1379640" cy="8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4">
            <a:alphaModFix/>
          </a:blip>
          <a:srcRect t="7813" b="7813"/>
          <a:stretch/>
        </p:blipFill>
        <p:spPr>
          <a:xfrm>
            <a:off x="6251375" y="4266846"/>
            <a:ext cx="1292404" cy="726981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36" name="Google Shape;236;p40"/>
          <p:cNvCxnSpPr>
            <a:stCxn id="235" idx="0"/>
            <a:endCxn id="237" idx="2"/>
          </p:cNvCxnSpPr>
          <p:nvPr/>
        </p:nvCxnSpPr>
        <p:spPr>
          <a:xfrm rot="10800000">
            <a:off x="5600977" y="4038846"/>
            <a:ext cx="1296600" cy="22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40"/>
          <p:cNvCxnSpPr/>
          <p:nvPr/>
        </p:nvCxnSpPr>
        <p:spPr>
          <a:xfrm rot="10800000" flipH="1">
            <a:off x="5141361" y="1298426"/>
            <a:ext cx="536700" cy="599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40"/>
          <p:cNvCxnSpPr>
            <a:stCxn id="237" idx="0"/>
            <a:endCxn id="240" idx="2"/>
          </p:cNvCxnSpPr>
          <p:nvPr/>
        </p:nvCxnSpPr>
        <p:spPr>
          <a:xfrm rot="10800000">
            <a:off x="5218312" y="2624450"/>
            <a:ext cx="382800" cy="63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241" name="Google Shape;241;p40"/>
          <p:cNvGraphicFramePr/>
          <p:nvPr/>
        </p:nvGraphicFramePr>
        <p:xfrm>
          <a:off x="7817895" y="150850"/>
          <a:ext cx="1086950" cy="86862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108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Competition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Predation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0" name="Google Shape;240;p40" descr="Image result for cane toa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1897525"/>
            <a:ext cx="1292400" cy="72697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5713300" y="4590025"/>
            <a:ext cx="8229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Algae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1550" y="3465700"/>
            <a:ext cx="1086950" cy="77639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/>
          <p:nvPr/>
        </p:nvSpPr>
        <p:spPr>
          <a:xfrm>
            <a:off x="7662200" y="4007375"/>
            <a:ext cx="8229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Daphnia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4913" y="3263450"/>
            <a:ext cx="1292399" cy="77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/>
        </p:nvSpPr>
        <p:spPr>
          <a:xfrm>
            <a:off x="5139350" y="3721000"/>
            <a:ext cx="8229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Tadpole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8111225" y="2997650"/>
            <a:ext cx="8229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Damselfly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7" name="Google Shape;247;p40"/>
          <p:cNvCxnSpPr>
            <a:stCxn id="235" idx="0"/>
          </p:cNvCxnSpPr>
          <p:nvPr/>
        </p:nvCxnSpPr>
        <p:spPr>
          <a:xfrm rot="10800000" flipH="1">
            <a:off x="6897577" y="3974646"/>
            <a:ext cx="835500" cy="292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40"/>
          <p:cNvCxnSpPr>
            <a:stCxn id="243" idx="0"/>
            <a:endCxn id="246" idx="2"/>
          </p:cNvCxnSpPr>
          <p:nvPr/>
        </p:nvCxnSpPr>
        <p:spPr>
          <a:xfrm rot="10800000" flipH="1">
            <a:off x="8215025" y="3263500"/>
            <a:ext cx="307800" cy="202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9" name="Google Shape;24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5950" y="3168513"/>
            <a:ext cx="1086950" cy="72331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 txBox="1"/>
          <p:nvPr/>
        </p:nvSpPr>
        <p:spPr>
          <a:xfrm>
            <a:off x="6415975" y="3657788"/>
            <a:ext cx="10869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Aquatic snail</a:t>
            </a:r>
            <a:endParaRPr sz="9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1" name="Google Shape;251;p40"/>
          <p:cNvCxnSpPr>
            <a:stCxn id="235" idx="0"/>
            <a:endCxn id="250" idx="2"/>
          </p:cNvCxnSpPr>
          <p:nvPr/>
        </p:nvCxnSpPr>
        <p:spPr>
          <a:xfrm rot="10800000" flipH="1">
            <a:off x="6897577" y="3923646"/>
            <a:ext cx="61800" cy="343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2" name="Google Shape;25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5000" y="1988624"/>
            <a:ext cx="1086950" cy="9057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40"/>
          <p:cNvCxnSpPr>
            <a:stCxn id="249" idx="0"/>
          </p:cNvCxnSpPr>
          <p:nvPr/>
        </p:nvCxnSpPr>
        <p:spPr>
          <a:xfrm rot="10800000">
            <a:off x="6924925" y="2910513"/>
            <a:ext cx="34500" cy="25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40"/>
          <p:cNvCxnSpPr/>
          <p:nvPr/>
        </p:nvCxnSpPr>
        <p:spPr>
          <a:xfrm rot="10800000">
            <a:off x="7531550" y="2453150"/>
            <a:ext cx="547500" cy="344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p40"/>
          <p:cNvCxnSpPr>
            <a:stCxn id="237" idx="0"/>
          </p:cNvCxnSpPr>
          <p:nvPr/>
        </p:nvCxnSpPr>
        <p:spPr>
          <a:xfrm rot="10800000" flipH="1">
            <a:off x="5601112" y="2860250"/>
            <a:ext cx="847200" cy="403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40"/>
          <p:cNvSpPr txBox="1"/>
          <p:nvPr/>
        </p:nvSpPr>
        <p:spPr>
          <a:xfrm>
            <a:off x="6903875" y="2830500"/>
            <a:ext cx="8229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Native frog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 rotWithShape="1">
          <a:blip r:embed="rId10">
            <a:alphaModFix/>
          </a:blip>
          <a:srcRect t="24076" r="21445" b="9452"/>
          <a:stretch/>
        </p:blipFill>
        <p:spPr>
          <a:xfrm>
            <a:off x="6903875" y="1112425"/>
            <a:ext cx="1510825" cy="6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09749" y="430850"/>
            <a:ext cx="1510825" cy="827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40"/>
          <p:cNvCxnSpPr>
            <a:stCxn id="252" idx="1"/>
            <a:endCxn id="240" idx="3"/>
          </p:cNvCxnSpPr>
          <p:nvPr/>
        </p:nvCxnSpPr>
        <p:spPr>
          <a:xfrm rot="10800000">
            <a:off x="5864500" y="2260920"/>
            <a:ext cx="520500" cy="180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40"/>
          <p:cNvCxnSpPr>
            <a:stCxn id="252" idx="0"/>
          </p:cNvCxnSpPr>
          <p:nvPr/>
        </p:nvCxnSpPr>
        <p:spPr>
          <a:xfrm rot="10800000" flipH="1">
            <a:off x="6928475" y="1714424"/>
            <a:ext cx="603000" cy="27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40"/>
          <p:cNvCxnSpPr>
            <a:endCxn id="257" idx="1"/>
          </p:cNvCxnSpPr>
          <p:nvPr/>
        </p:nvCxnSpPr>
        <p:spPr>
          <a:xfrm rot="10800000" flipH="1">
            <a:off x="5299475" y="1413475"/>
            <a:ext cx="1604400" cy="48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40"/>
          <p:cNvCxnSpPr>
            <a:stCxn id="257" idx="0"/>
          </p:cNvCxnSpPr>
          <p:nvPr/>
        </p:nvCxnSpPr>
        <p:spPr>
          <a:xfrm rot="10800000">
            <a:off x="6767388" y="775225"/>
            <a:ext cx="891900" cy="33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3" name="Google Shape;263;p40"/>
          <p:cNvSpPr txBox="1"/>
          <p:nvPr/>
        </p:nvSpPr>
        <p:spPr>
          <a:xfrm>
            <a:off x="7556075" y="1649888"/>
            <a:ext cx="8229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Snake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5613250" y="1173200"/>
            <a:ext cx="9477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Kookaburra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478950" y="566200"/>
            <a:ext cx="35712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True or False:</a:t>
            </a:r>
            <a:endParaRPr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A peacock is in the Kingdom Animalia _______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Both Emu’s and Peacocks are in the class Aves ______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Birds are invertebrates _______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Scientific names are written in Spanish ________</a:t>
            </a:r>
            <a:endParaRPr sz="1600"/>
          </a:p>
        </p:txBody>
      </p:sp>
      <p:graphicFrame>
        <p:nvGraphicFramePr>
          <p:cNvPr id="270" name="Google Shape;270;p41"/>
          <p:cNvGraphicFramePr/>
          <p:nvPr/>
        </p:nvGraphicFramePr>
        <p:xfrm>
          <a:off x="4383875" y="1241650"/>
          <a:ext cx="4844525" cy="3383040"/>
        </p:xfrm>
        <a:graphic>
          <a:graphicData uri="http://schemas.openxmlformats.org/drawingml/2006/table">
            <a:tbl>
              <a:tblPr>
                <a:noFill/>
                <a:tableStyleId>{2F8DB830-4B17-4E67-B82F-4C720A371C25}</a:tableStyleId>
              </a:tblPr>
              <a:tblGrid>
                <a:gridCol w="89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NUMBER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A: Peacock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B: Emu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i="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S: </a:t>
                      </a: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Pavo cristatus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K: 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P: 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F: </a:t>
                      </a: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Casuariidae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K: 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G: </a:t>
                      </a: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Dromaius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b="1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O: </a:t>
                      </a: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Galliformes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O: </a:t>
                      </a: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Casuariiformes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C: </a:t>
                      </a: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Aves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C:</a:t>
                      </a: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Aves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G: Pava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P: 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i="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</a:t>
                      </a:r>
                      <a:endParaRPr b="1" i="1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F: </a:t>
                      </a: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Phasianida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S: Dromaius novaehollandiaes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Is this a solar or lunar eclipse?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/>
              <a:t>S-M-E </a:t>
            </a:r>
            <a:endParaRPr sz="2400"/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27" y="1878700"/>
            <a:ext cx="7219575" cy="23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876C441-5523-4E49-AC6A-5842777F68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ABFB13-2731-4DF5-91C6-48FAB37B928F}"/>
</file>

<file path=customXml/itemProps3.xml><?xml version="1.0" encoding="utf-8"?>
<ds:datastoreItem xmlns:ds="http://schemas.openxmlformats.org/officeDocument/2006/customXml" ds:itemID="{17473CBA-22F6-47A2-9723-92D63D1CAE6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20</Slides>
  <Notes>20</Notes>
  <HiddenSlides>1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ASC EDI Template</vt:lpstr>
      <vt:lpstr>ASC EDI Template</vt:lpstr>
      <vt:lpstr>Simple Light</vt:lpstr>
      <vt:lpstr>ABORIGINAL FIRE MANAGEMENT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 how the use of fire by traditional Aboriginal people affects ecosystems.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 how the use of fire by traditional Aboriginal people affects ecosystems.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ABORIGINAL FIRE MANAGEMENT </dc:title>
  <cp:revision>1</cp:revision>
  <dcterms:modified xsi:type="dcterms:W3CDTF">2022-07-21T04:39:23Z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